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384" y="-23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35F1-2B45-4DEE-BCB8-035883BD6605}" type="datetimeFigureOut">
              <a:rPr lang="ru-RU" smtClean="0"/>
              <a:t>20.04.2013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4735F-C946-44D8-955A-7B7B76BCC3A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35F1-2B45-4DEE-BCB8-035883BD6605}" type="datetimeFigureOut">
              <a:rPr lang="ru-RU" smtClean="0"/>
              <a:t>20.04.2013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4735F-C946-44D8-955A-7B7B76BCC3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35F1-2B45-4DEE-BCB8-035883BD6605}" type="datetimeFigureOut">
              <a:rPr lang="ru-RU" smtClean="0"/>
              <a:t>20.04.2013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4735F-C946-44D8-955A-7B7B76BCC3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35F1-2B45-4DEE-BCB8-035883BD6605}" type="datetimeFigureOut">
              <a:rPr lang="ru-RU" smtClean="0"/>
              <a:t>20.04.2013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4735F-C946-44D8-955A-7B7B76BCC3A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35F1-2B45-4DEE-BCB8-035883BD6605}" type="datetimeFigureOut">
              <a:rPr lang="ru-RU" smtClean="0"/>
              <a:t>20.04.2013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4735F-C946-44D8-955A-7B7B76BCC3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35F1-2B45-4DEE-BCB8-035883BD6605}" type="datetimeFigureOut">
              <a:rPr lang="ru-RU" smtClean="0"/>
              <a:t>20.04.2013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4735F-C946-44D8-955A-7B7B76BCC3A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35F1-2B45-4DEE-BCB8-035883BD6605}" type="datetimeFigureOut">
              <a:rPr lang="ru-RU" smtClean="0"/>
              <a:t>20.04.2013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4735F-C946-44D8-955A-7B7B76BCC3A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35F1-2B45-4DEE-BCB8-035883BD6605}" type="datetimeFigureOut">
              <a:rPr lang="ru-RU" smtClean="0"/>
              <a:t>20.04.2013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4735F-C946-44D8-955A-7B7B76BCC3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35F1-2B45-4DEE-BCB8-035883BD6605}" type="datetimeFigureOut">
              <a:rPr lang="ru-RU" smtClean="0"/>
              <a:t>20.04.2013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4735F-C946-44D8-955A-7B7B76BCC3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35F1-2B45-4DEE-BCB8-035883BD6605}" type="datetimeFigureOut">
              <a:rPr lang="ru-RU" smtClean="0"/>
              <a:t>20.04.2013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4735F-C946-44D8-955A-7B7B76BCC3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835F1-2B45-4DEE-BCB8-035883BD6605}" type="datetimeFigureOut">
              <a:rPr lang="ru-RU" smtClean="0"/>
              <a:t>20.04.2013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4735F-C946-44D8-955A-7B7B76BCC3A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34835F1-2B45-4DEE-BCB8-035883BD6605}" type="datetimeFigureOut">
              <a:rPr lang="ru-RU" smtClean="0"/>
              <a:t>20.04.2013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554735F-C946-44D8-955A-7B7B76BCC3A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http://www.ido.rudn.ru/image.aspx?id=30&amp;name=image001.jpg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http://trezvstav.narod.ru/pictures/golub2small.jpg" TargetMode="Externa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trezvstav.narod.ru/pictures/golub4big.jpg" TargetMode="External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3795" y="4221089"/>
            <a:ext cx="5637010" cy="1713576"/>
          </a:xfrm>
        </p:spPr>
        <p:txBody>
          <a:bodyPr>
            <a:normAutofit/>
          </a:bodyPr>
          <a:lstStyle/>
          <a:p>
            <a:r>
              <a:rPr lang="ru-RU" sz="2400" b="1" dirty="0"/>
              <a:t>система мер в преодолении </a:t>
            </a:r>
            <a:r>
              <a:rPr lang="ru-RU" sz="2400" b="1" dirty="0" err="1"/>
              <a:t>алкоголепотребления</a:t>
            </a:r>
            <a:r>
              <a:rPr lang="ru-RU" sz="2400" b="1" dirty="0"/>
              <a:t> и формировании </a:t>
            </a:r>
            <a:r>
              <a:rPr lang="ru-RU" sz="2400" b="1" dirty="0" smtClean="0"/>
              <a:t>трезвого, здорового </a:t>
            </a:r>
            <a:r>
              <a:rPr lang="ru-RU" sz="2400" b="1" dirty="0"/>
              <a:t>образа жизни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1484785"/>
            <a:ext cx="7175351" cy="2376264"/>
          </a:xfrm>
        </p:spPr>
        <p:txBody>
          <a:bodyPr/>
          <a:lstStyle/>
          <a:p>
            <a:r>
              <a:rPr lang="ru-RU" sz="2400" dirty="0" err="1">
                <a:effectLst/>
              </a:rPr>
              <a:t>Маюров</a:t>
            </a:r>
            <a:r>
              <a:rPr lang="ru-RU" sz="2400" dirty="0">
                <a:effectLst/>
              </a:rPr>
              <a:t> А.Н, </a:t>
            </a:r>
            <a:r>
              <a:rPr lang="ru-RU" sz="2400" dirty="0" smtClean="0">
                <a:effectLst/>
              </a:rPr>
              <a:t>профессор</a:t>
            </a:r>
            <a:br>
              <a:rPr lang="ru-RU" sz="2400" dirty="0" smtClean="0">
                <a:effectLst/>
              </a:rPr>
            </a:br>
            <a:r>
              <a:rPr lang="ru-RU" sz="2400" dirty="0">
                <a:effectLst/>
              </a:rPr>
              <a:t/>
            </a:r>
            <a:br>
              <a:rPr lang="ru-RU" sz="2400" dirty="0">
                <a:effectLst/>
              </a:rPr>
            </a:br>
            <a:r>
              <a:rPr lang="ru-RU" sz="4000" dirty="0" smtClean="0">
                <a:effectLst/>
              </a:rPr>
              <a:t>Принципы </a:t>
            </a:r>
            <a:r>
              <a:rPr lang="ru-RU" sz="4000" dirty="0">
                <a:effectLst/>
              </a:rPr>
              <a:t>утверждения </a:t>
            </a:r>
            <a:r>
              <a:rPr lang="ru-RU" sz="4000" dirty="0" smtClean="0">
                <a:effectLst/>
              </a:rPr>
              <a:t>   трезвости </a:t>
            </a:r>
            <a:r>
              <a:rPr lang="ru-RU" sz="4000" dirty="0">
                <a:effectLst/>
              </a:rPr>
              <a:t>в семье</a:t>
            </a:r>
            <a:br>
              <a:rPr lang="ru-RU" sz="4000" dirty="0">
                <a:effectLst/>
              </a:rPr>
            </a:b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5860202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35" y="188640"/>
            <a:ext cx="4464497" cy="4536504"/>
          </a:xfrm>
        </p:spPr>
        <p:txBody>
          <a:bodyPr>
            <a:noAutofit/>
          </a:bodyPr>
          <a:lstStyle/>
          <a:p>
            <a:r>
              <a:rPr lang="ru-RU" sz="2000" b="1" dirty="0"/>
              <a:t>Конкретность имеет в виду выявление наиболее актуальных направлений профилактики, определение непосредственных участников предупредительной деятельности, форм профилактической работы и мер воздействия на любителей выпить, средств для решения задач, поставленных перед участниками профилактики, сроков исполнения запланированных мероприятий, форм контроля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7268" y="5157192"/>
            <a:ext cx="6383538" cy="1440159"/>
          </a:xfrm>
        </p:spPr>
        <p:txBody>
          <a:bodyPr/>
          <a:lstStyle/>
          <a:p>
            <a:r>
              <a:rPr lang="ru-RU" i="1" dirty="0">
                <a:effectLst/>
              </a:rPr>
              <a:t>Принцип конкретности</a:t>
            </a:r>
            <a:endParaRPr lang="ru-RU" dirty="0"/>
          </a:p>
        </p:txBody>
      </p:sp>
      <p:pic>
        <p:nvPicPr>
          <p:cNvPr id="3074" name="Picture 2" descr="20070327195645_07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2" r="3122"/>
          <a:stretch>
            <a:fillRect/>
          </a:stretch>
        </p:blipFill>
        <p:spPr bwMode="auto">
          <a:xfrm>
            <a:off x="4475163" y="692150"/>
            <a:ext cx="4560887" cy="357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78983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69" b="22369"/>
          <a:stretch>
            <a:fillRect/>
          </a:stretch>
        </p:blipFill>
        <p:spPr/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79512" y="188640"/>
            <a:ext cx="4392489" cy="4896544"/>
          </a:xfrm>
        </p:spPr>
        <p:txBody>
          <a:bodyPr>
            <a:noAutofit/>
          </a:bodyPr>
          <a:lstStyle/>
          <a:p>
            <a:r>
              <a:rPr lang="ru-RU" sz="1800" b="1" dirty="0"/>
              <a:t>Увязывание утверждение трезвости в семье с мероприятиями экономического и социального характера позволяет выявить степень взаимовлияния проводимых социально-экономических преобразований на состояние пьянства в коллективе, эффективность профилактического воздействия на укрепление трудовой, учебной и производственной дисциплины, экономического и социального развития предприятия, организации, учреждения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7268" y="5301208"/>
            <a:ext cx="6383538" cy="1368151"/>
          </a:xfrm>
        </p:spPr>
        <p:txBody>
          <a:bodyPr/>
          <a:lstStyle/>
          <a:p>
            <a:r>
              <a:rPr lang="ru-RU" i="1" dirty="0" smtClean="0">
                <a:effectLst/>
              </a:rPr>
              <a:t>Принцип директивности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20194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75" r="8975"/>
          <a:stretch>
            <a:fillRect/>
          </a:stretch>
        </p:blipFill>
        <p:spPr>
          <a:xfrm>
            <a:off x="4716463" y="620713"/>
            <a:ext cx="4427537" cy="3649662"/>
          </a:xfrm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07504" y="116632"/>
            <a:ext cx="4464497" cy="4824536"/>
          </a:xfrm>
        </p:spPr>
        <p:txBody>
          <a:bodyPr>
            <a:normAutofit lnSpcReduction="10000"/>
          </a:bodyPr>
          <a:lstStyle/>
          <a:p>
            <a:r>
              <a:rPr lang="ru-RU" sz="2000" b="1" dirty="0"/>
              <a:t>сущность которого состоит в подходе к проблеме искоренения </a:t>
            </a:r>
            <a:r>
              <a:rPr lang="ru-RU" sz="2000" b="1" dirty="0" smtClean="0"/>
              <a:t>курения, потребления алкоголя и других наркотиков, как </a:t>
            </a:r>
            <a:r>
              <a:rPr lang="ru-RU" sz="2000" b="1" dirty="0"/>
              <a:t>к комплексному явлению, требующему совместных скоординированных усилий государственных, профсоюзных органов, хозяйственных руководителей, общественных, конфессиональных, медицинских, социально-культурных учреждений, трудовых и учебных коллективов, научных центров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7268" y="5229200"/>
            <a:ext cx="6383538" cy="1440159"/>
          </a:xfrm>
        </p:spPr>
        <p:txBody>
          <a:bodyPr/>
          <a:lstStyle/>
          <a:p>
            <a:r>
              <a:rPr lang="ru-RU" i="1" dirty="0">
                <a:effectLst/>
              </a:rPr>
              <a:t>Принцип комплексности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43501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5" b="1935"/>
          <a:stretch>
            <a:fillRect/>
          </a:stretch>
        </p:blipFill>
        <p:spPr>
          <a:xfrm>
            <a:off x="4643438" y="980728"/>
            <a:ext cx="4500562" cy="3289647"/>
          </a:xfrm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251520" y="260648"/>
            <a:ext cx="4320481" cy="4320480"/>
          </a:xfrm>
        </p:spPr>
        <p:txBody>
          <a:bodyPr>
            <a:normAutofit/>
          </a:bodyPr>
          <a:lstStyle/>
          <a:p>
            <a:r>
              <a:rPr lang="ru-RU" sz="2400" b="1" dirty="0"/>
              <a:t>Он означает, что борьба за трезвость в семье может быть успешной лишь при условии, если в нее будут вовлекаться все более и более широкие слои трудящихся, а в перспективе - весь народ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7268" y="5085184"/>
            <a:ext cx="6383538" cy="1440159"/>
          </a:xfrm>
        </p:spPr>
        <p:txBody>
          <a:bodyPr/>
          <a:lstStyle/>
          <a:p>
            <a:r>
              <a:rPr lang="ru-RU" i="1" dirty="0">
                <a:effectLst/>
              </a:rPr>
              <a:t>Принцип всенародности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19299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1"/>
          <p:cNvSpPr>
            <a:spLocks noGrp="1"/>
          </p:cNvSpPr>
          <p:nvPr>
            <p:ph type="pic" idx="1"/>
          </p:nvPr>
        </p:nvSpPr>
        <p:spPr>
          <a:xfrm>
            <a:off x="4788024" y="989667"/>
            <a:ext cx="4571999" cy="3650118"/>
          </a:xfrm>
        </p:spPr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251520" y="332656"/>
            <a:ext cx="4320481" cy="4464496"/>
          </a:xfrm>
        </p:spPr>
        <p:txBody>
          <a:bodyPr>
            <a:normAutofit/>
          </a:bodyPr>
          <a:lstStyle/>
          <a:p>
            <a:r>
              <a:rPr lang="ru-RU" sz="2400" b="1" dirty="0"/>
              <a:t>суть которого сводится к тому, что работа по утверждению трезвости в семье должна вестись не компанейски, с фазами спадов и подъемов, а постоянно, систематически и повседневно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7268" y="5157192"/>
            <a:ext cx="6383538" cy="1440159"/>
          </a:xfrm>
        </p:spPr>
        <p:txBody>
          <a:bodyPr/>
          <a:lstStyle/>
          <a:p>
            <a:r>
              <a:rPr lang="ru-RU" i="1" dirty="0">
                <a:effectLst/>
              </a:rPr>
              <a:t>Принцип постоянства</a:t>
            </a:r>
            <a:endParaRPr lang="ru-RU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097" name="Picture 1" descr="http://www.ido.rudn.ru/image.aspx?id=30&amp;name=image001.jp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980728"/>
            <a:ext cx="4048125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2631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59" r="17659"/>
          <a:stretch>
            <a:fillRect/>
          </a:stretch>
        </p:blipFill>
        <p:spPr>
          <a:xfrm>
            <a:off x="4716463" y="260350"/>
            <a:ext cx="3873500" cy="3240088"/>
          </a:xfrm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79512" y="188640"/>
            <a:ext cx="4414194" cy="3240360"/>
          </a:xfrm>
        </p:spPr>
        <p:txBody>
          <a:bodyPr/>
          <a:lstStyle/>
          <a:p>
            <a:r>
              <a:rPr lang="ru-RU" sz="2400" b="1" dirty="0" smtClean="0"/>
              <a:t>Деятельность </a:t>
            </a:r>
            <a:r>
              <a:rPr lang="ru-RU" sz="2400" b="1" dirty="0"/>
              <a:t>за полное отрезвление человека и всей семьи. Без этого принципа противостояние алкоголю просто невозможно.</a:t>
            </a: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7268" y="3789040"/>
            <a:ext cx="5356900" cy="2808311"/>
          </a:xfrm>
        </p:spPr>
        <p:txBody>
          <a:bodyPr/>
          <a:lstStyle/>
          <a:p>
            <a:r>
              <a:rPr lang="ru-RU" i="1" dirty="0">
                <a:effectLst/>
              </a:rPr>
              <a:t>Принцип абсолютного воздержания от алкоголя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15768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62" b="12562"/>
          <a:stretch>
            <a:fillRect/>
          </a:stretch>
        </p:blipFill>
        <p:spPr>
          <a:xfrm>
            <a:off x="4787900" y="836613"/>
            <a:ext cx="4356100" cy="3433762"/>
          </a:xfrm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79512" y="404664"/>
            <a:ext cx="4392489" cy="4320480"/>
          </a:xfrm>
        </p:spPr>
        <p:txBody>
          <a:bodyPr>
            <a:normAutofit/>
          </a:bodyPr>
          <a:lstStyle/>
          <a:p>
            <a:r>
              <a:rPr lang="ru-RU" sz="2800" b="1" dirty="0"/>
              <a:t>и прежде всего руководителей, за потребление алкоголя и состояние </a:t>
            </a:r>
            <a:r>
              <a:rPr lang="ru-RU" sz="2800" b="1" dirty="0" smtClean="0"/>
              <a:t>трезвеннической </a:t>
            </a:r>
            <a:r>
              <a:rPr lang="ru-RU" sz="2800" b="1" dirty="0"/>
              <a:t>борьбы в семье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7268" y="5229200"/>
            <a:ext cx="6383538" cy="1440159"/>
          </a:xfrm>
        </p:spPr>
        <p:txBody>
          <a:bodyPr/>
          <a:lstStyle/>
          <a:p>
            <a:r>
              <a:rPr lang="ru-RU" i="1" dirty="0">
                <a:effectLst/>
              </a:rPr>
              <a:t>Принцип личной ответственности</a:t>
            </a:r>
            <a:r>
              <a:rPr lang="ru-RU" dirty="0">
                <a:effectLst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60278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64" r="12864"/>
          <a:stretch>
            <a:fillRect/>
          </a:stretch>
        </p:blipFill>
        <p:spPr>
          <a:xfrm>
            <a:off x="4716463" y="765175"/>
            <a:ext cx="4319587" cy="3505200"/>
          </a:xfrm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251520" y="404664"/>
            <a:ext cx="4320481" cy="4680520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/>
              <a:t>Мы связываем с принципом гуманизма утверждение в исследовательской и практической деятельности трех идей: а) признание человека высшей социальной </a:t>
            </a:r>
            <a:r>
              <a:rPr lang="ru-RU" b="1" dirty="0" smtClean="0"/>
              <a:t>ценностью; </a:t>
            </a:r>
            <a:r>
              <a:rPr lang="ru-RU" b="1" dirty="0"/>
              <a:t>б) признание человека целью общественного развития, т. е. все остальное в обществе (власть, деньги, наука, искусство и, тем, более, трезвенническая деятельность) должно быть адаптировано к образовательным, социокультурным и духовным запросам </a:t>
            </a:r>
            <a:r>
              <a:rPr lang="ru-RU" b="1" dirty="0" smtClean="0"/>
              <a:t>лично; </a:t>
            </a:r>
            <a:r>
              <a:rPr lang="ru-RU" b="1" dirty="0"/>
              <a:t>в) признание утверждение трезвости высшим критерием оценки всех сфер общественной жизни, мерой измерения и экономики, и науки, и педагогики, и искусства, и медицины, и управления, что, в первую очередь, потребует установления принципиально новых отношений между </a:t>
            </a:r>
            <a:r>
              <a:rPr lang="ru-RU" b="1" dirty="0" smtClean="0"/>
              <a:t>трезвеннической </a:t>
            </a:r>
            <a:r>
              <a:rPr lang="ru-RU" b="1" dirty="0"/>
              <a:t>наукой и широко понимаемой трезвеннической практикой.</a:t>
            </a: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7268" y="5589240"/>
            <a:ext cx="6941076" cy="936103"/>
          </a:xfrm>
        </p:spPr>
        <p:txBody>
          <a:bodyPr/>
          <a:lstStyle/>
          <a:p>
            <a:r>
              <a:rPr lang="ru-RU" i="1" dirty="0">
                <a:effectLst/>
              </a:rPr>
              <a:t> Принцип гуманизма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44743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6" r="4876"/>
          <a:stretch>
            <a:fillRect/>
          </a:stretch>
        </p:blipFill>
        <p:spPr>
          <a:xfrm>
            <a:off x="4716463" y="1143000"/>
            <a:ext cx="4319587" cy="3581400"/>
          </a:xfrm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251520" y="332656"/>
            <a:ext cx="4320481" cy="4968552"/>
          </a:xfrm>
        </p:spPr>
        <p:txBody>
          <a:bodyPr>
            <a:noAutofit/>
          </a:bodyPr>
          <a:lstStyle/>
          <a:p>
            <a:r>
              <a:rPr lang="ru-RU" sz="1800" b="1" dirty="0"/>
              <a:t>Для утверждения трезвости в семье понятие социальности имеет принципиальное значение в трех </a:t>
            </a:r>
            <a:r>
              <a:rPr lang="ru-RU" sz="1800" b="1" dirty="0" smtClean="0"/>
              <a:t>аспектах: 1) человек </a:t>
            </a:r>
            <a:r>
              <a:rPr lang="ru-RU" sz="1800" b="1" dirty="0"/>
              <a:t>не является биохимическим или биофизическим и вообще только природным </a:t>
            </a:r>
            <a:r>
              <a:rPr lang="ru-RU" sz="1800" b="1" dirty="0" smtClean="0"/>
              <a:t>образованием; 2) </a:t>
            </a:r>
            <a:r>
              <a:rPr lang="ru-RU" sz="1800" b="1" dirty="0"/>
              <a:t>признание важной роли социальной среды в формировании </a:t>
            </a:r>
            <a:r>
              <a:rPr lang="ru-RU" sz="1800" b="1" dirty="0" smtClean="0"/>
              <a:t>человека; 3) </a:t>
            </a:r>
            <a:r>
              <a:rPr lang="ru-RU" sz="1800" b="1" dirty="0"/>
              <a:t>не только высшие функции человека (научная деятельность, художественное творчество и т. д.), но и почти все процессы (движение, улыбка, жесты, мимика и т. д.) являются социальными, содержат в себе социокультурные программы.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7268" y="5661248"/>
            <a:ext cx="7733164" cy="864095"/>
          </a:xfrm>
        </p:spPr>
        <p:txBody>
          <a:bodyPr/>
          <a:lstStyle/>
          <a:p>
            <a:r>
              <a:rPr lang="ru-RU" i="1" dirty="0">
                <a:effectLst/>
              </a:rPr>
              <a:t>Принцип социальности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26909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79512" y="260648"/>
            <a:ext cx="4392489" cy="4968552"/>
          </a:xfrm>
        </p:spPr>
        <p:txBody>
          <a:bodyPr/>
          <a:lstStyle/>
          <a:p>
            <a:r>
              <a:rPr lang="ru-RU" b="1" dirty="0"/>
              <a:t>принцип развития применительно к анализу социального становления личности означает следующее: а) индивид (человек, индивидуальность, личность) является продуктом исторического развития, результатом процессов антропогенеза и </a:t>
            </a:r>
            <a:r>
              <a:rPr lang="ru-RU" b="1" dirty="0" err="1"/>
              <a:t>социогенеза</a:t>
            </a:r>
            <a:r>
              <a:rPr lang="ru-RU" b="1" dirty="0"/>
              <a:t>; б) процесс отрезвления мы рассматриваем как стадиально-временное движение, выделяя в нем уровни идентификации, индивидуализации и персонализации; в) внешнее воздействие социума на отрезвляющуюся личность никогда не дает позитивного гуманистического результата, если сама личность не имеет внутренних импульсов к отрезвлению.</a:t>
            </a: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7268" y="5805264"/>
            <a:ext cx="8165212" cy="792087"/>
          </a:xfrm>
        </p:spPr>
        <p:txBody>
          <a:bodyPr/>
          <a:lstStyle/>
          <a:p>
            <a:r>
              <a:rPr lang="ru-RU" i="1" dirty="0">
                <a:effectLst/>
              </a:rPr>
              <a:t>Принцип развития</a:t>
            </a:r>
            <a:endParaRPr lang="ru-RU" dirty="0"/>
          </a:p>
        </p:txBody>
      </p:sp>
      <p:pic>
        <p:nvPicPr>
          <p:cNvPr id="5" name="Рисунок 4"/>
          <p:cNvPicPr>
            <a:picLocks noGrp="1"/>
          </p:cNvPicPr>
          <p:nvPr>
            <p:ph type="pic" idx="1"/>
          </p:nvPr>
        </p:nvPicPr>
        <p:blipFill>
          <a:blip r:embed="rId2"/>
          <a:srcRect l="7327" r="7327"/>
          <a:stretch>
            <a:fillRect/>
          </a:stretch>
        </p:blipFill>
        <p:spPr>
          <a:xfrm>
            <a:off x="4427538" y="1143000"/>
            <a:ext cx="4716462" cy="415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6564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1"/>
          <p:cNvSpPr>
            <a:spLocks noGrp="1"/>
          </p:cNvSpPr>
          <p:nvPr>
            <p:ph type="pic" idx="1"/>
          </p:nvPr>
        </p:nvSpPr>
        <p:spPr/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251520" y="404664"/>
            <a:ext cx="4320481" cy="3672408"/>
          </a:xfrm>
        </p:spPr>
        <p:txBody>
          <a:bodyPr>
            <a:normAutofit/>
          </a:bodyPr>
          <a:lstStyle/>
          <a:p>
            <a:r>
              <a:rPr lang="ru-RU" sz="1800" b="1" dirty="0"/>
              <a:t>предполагает объективный анализ закономерностей развития общества и нового социального типа личности, динамики негативных социальных явлений, "питающих" алкогольную потребность, научное управление процессами формирования личности и предупреждения патологии развития, разработку и внедрение передовых, научно обоснованных форм и методов работы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>
                <a:effectLst/>
              </a:rPr>
              <a:t>Принцип научности</a:t>
            </a:r>
            <a:r>
              <a:rPr lang="ru-RU" dirty="0">
                <a:effectLst/>
              </a:rPr>
              <a:t>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980728"/>
            <a:ext cx="4323021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97652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1"/>
          <p:cNvSpPr>
            <a:spLocks noGrp="1"/>
          </p:cNvSpPr>
          <p:nvPr>
            <p:ph type="pic" idx="1"/>
          </p:nvPr>
        </p:nvSpPr>
        <p:spPr>
          <a:xfrm>
            <a:off x="4475174" y="1143000"/>
            <a:ext cx="4561321" cy="3654152"/>
          </a:xfrm>
        </p:spPr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251521" y="260648"/>
            <a:ext cx="3960440" cy="5184576"/>
          </a:xfrm>
        </p:spPr>
        <p:txBody>
          <a:bodyPr>
            <a:normAutofit lnSpcReduction="10000"/>
          </a:bodyPr>
          <a:lstStyle/>
          <a:p>
            <a:r>
              <a:rPr lang="ru-RU" b="1" dirty="0"/>
              <a:t>Для утверждения трезвости в семье имеют значение следующие аспекты: а) исследование человека как системы полярных качеств: биологическое-социальное, потребности-способности, субъект-объект, умственное-физическое, индивидуальное-коллективное и т. д.; б) принцип поляризации предполагает диалектическое рассмотрение самого процесса отрезвления, единства в нем противоположных форм, способов, аспектов развития-саморазвития, образования-самообразования, воспитания-самовоспитания, идентификации-индивидуализации; в) социальное функционирование становящейся или ставшей трезвой личности требует диалектического подхода.</a:t>
            </a:r>
          </a:p>
          <a:p>
            <a:endParaRPr lang="ru-RU" b="1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7268" y="5733256"/>
            <a:ext cx="7949188" cy="864095"/>
          </a:xfrm>
        </p:spPr>
        <p:txBody>
          <a:bodyPr/>
          <a:lstStyle/>
          <a:p>
            <a:r>
              <a:rPr lang="ru-RU" i="1" dirty="0">
                <a:effectLst/>
              </a:rPr>
              <a:t>Принцип поляризации</a:t>
            </a:r>
            <a:endParaRPr lang="ru-RU" dirty="0"/>
          </a:p>
        </p:txBody>
      </p:sp>
      <p:pic>
        <p:nvPicPr>
          <p:cNvPr id="6146" name="Picture 2" descr="C:\Users\Александр Николаевич\Pictures\Ты с нами - нет, спасибо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633" y="1268760"/>
            <a:ext cx="4076761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40541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07504" y="260648"/>
            <a:ext cx="4320480" cy="5544616"/>
          </a:xfrm>
        </p:spPr>
        <p:txBody>
          <a:bodyPr>
            <a:noAutofit/>
          </a:bodyPr>
          <a:lstStyle/>
          <a:p>
            <a:r>
              <a:rPr lang="ru-RU" sz="1800" b="1" dirty="0"/>
              <a:t>а) прежде всего трезвенное исследование человека отправляется от исторически сложившейся системы общественной практики; б) процесс отрезвления личности предполагает преодоление </a:t>
            </a:r>
            <a:r>
              <a:rPr lang="ru-RU" sz="1800" b="1" dirty="0" err="1"/>
              <a:t>проалкогольного</a:t>
            </a:r>
            <a:r>
              <a:rPr lang="ru-RU" sz="1800" b="1" dirty="0"/>
              <a:t> информационно-просветительского стиля и использование всех трезвеннических многообразных механизмов самой практической деятельности для формирования трезвой личности; в) специфика утверждения трезвости заключается также в том, что она не прекращает формирования личности на каком-то определенном </a:t>
            </a:r>
            <a:r>
              <a:rPr lang="ru-RU" sz="1800" b="1" dirty="0" smtClean="0"/>
              <a:t>этапе.</a:t>
            </a:r>
            <a:endParaRPr lang="ru-RU" sz="1800" b="1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7268" y="5877272"/>
            <a:ext cx="6383538" cy="792087"/>
          </a:xfrm>
        </p:spPr>
        <p:txBody>
          <a:bodyPr/>
          <a:lstStyle/>
          <a:p>
            <a:r>
              <a:rPr lang="ru-RU" i="1" dirty="0">
                <a:effectLst/>
              </a:rPr>
              <a:t> Принцип практики</a:t>
            </a:r>
            <a:endParaRPr lang="ru-RU" dirty="0"/>
          </a:p>
        </p:txBody>
      </p:sp>
      <p:pic>
        <p:nvPicPr>
          <p:cNvPr id="9" name="Рисунок 8" descr="http://1.bp.blogspot.com/-NE-eBXmApQ8/UVToXIo87TI/AAAAAAAAAN4/9iibMvgilDM/s1600/QxeZ1qEUtf8.jpg"/>
          <p:cNvPicPr>
            <a:picLocks noGrp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0" r="5830"/>
          <a:stretch>
            <a:fillRect/>
          </a:stretch>
        </p:blipFill>
        <p:spPr bwMode="auto">
          <a:xfrm>
            <a:off x="4475163" y="1143000"/>
            <a:ext cx="4560887" cy="37258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678261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251520" y="260648"/>
            <a:ext cx="4320481" cy="4752528"/>
          </a:xfrm>
        </p:spPr>
        <p:txBody>
          <a:bodyPr>
            <a:normAutofit/>
          </a:bodyPr>
          <a:lstStyle/>
          <a:p>
            <a:r>
              <a:rPr lang="ru-RU" sz="2400" b="1" dirty="0"/>
              <a:t>означает четкое определение единой долгосрочной стратегии </a:t>
            </a:r>
            <a:r>
              <a:rPr lang="ru-RU" sz="2400" b="1" dirty="0" smtClean="0"/>
              <a:t>трезвеннической </a:t>
            </a:r>
            <a:r>
              <a:rPr lang="ru-RU" sz="2400" b="1" dirty="0"/>
              <a:t>деятельности в семье, из которой вытекают как основные стратегические ее направления, так и конкретные тактические решения, в том числе отдельные целевые мероприятия и акции</a:t>
            </a:r>
            <a:endParaRPr lang="ru-RU" sz="2400" b="1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7268" y="5373216"/>
            <a:ext cx="8237220" cy="1368151"/>
          </a:xfrm>
        </p:spPr>
        <p:txBody>
          <a:bodyPr/>
          <a:lstStyle/>
          <a:p>
            <a:r>
              <a:rPr lang="ru-RU" i="1" dirty="0">
                <a:effectLst/>
              </a:rPr>
              <a:t>Принцип стратегической целостности</a:t>
            </a:r>
            <a:r>
              <a:rPr lang="ru-RU" dirty="0">
                <a:effectLst/>
              </a:rPr>
              <a:t> 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2" r="3852"/>
          <a:stretch>
            <a:fillRect/>
          </a:stretch>
        </p:blipFill>
        <p:spPr bwMode="auto">
          <a:xfrm>
            <a:off x="4643438" y="692150"/>
            <a:ext cx="4465637" cy="357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33053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79512" y="260648"/>
            <a:ext cx="4392489" cy="4680520"/>
          </a:xfrm>
        </p:spPr>
        <p:txBody>
          <a:bodyPr/>
          <a:lstStyle/>
          <a:p>
            <a:r>
              <a:rPr lang="ru-RU" b="1" dirty="0"/>
              <a:t>ориентирует на обязательное сочетание различных аспектов профилактической деятельности в семье: личностно-центрированного, </a:t>
            </a:r>
            <a:r>
              <a:rPr lang="ru-RU" b="1" dirty="0" err="1"/>
              <a:t>поведенчески</a:t>
            </a:r>
            <a:r>
              <a:rPr lang="ru-RU" b="1" dirty="0"/>
              <a:t>-центрированного и </a:t>
            </a:r>
            <a:r>
              <a:rPr lang="ru-RU" b="1" dirty="0" err="1"/>
              <a:t>средо</a:t>
            </a:r>
            <a:r>
              <a:rPr lang="ru-RU" b="1" dirty="0"/>
              <a:t>-центрированного. Личностно-центрированный аспект предполагает действия, направленные на позитивное развитие трезвенных ресурсов личности; </a:t>
            </a:r>
            <a:r>
              <a:rPr lang="ru-RU" b="1" dirty="0" err="1"/>
              <a:t>поведенчески</a:t>
            </a:r>
            <a:r>
              <a:rPr lang="ru-RU" b="1" dirty="0"/>
              <a:t>-центрированный аспект – целенаправленное формирование у личности прочных трезвенных навыков и стратегий </a:t>
            </a:r>
            <a:r>
              <a:rPr lang="ru-RU" b="1" dirty="0" err="1"/>
              <a:t>стрессо</a:t>
            </a:r>
            <a:r>
              <a:rPr lang="ru-RU" b="1" dirty="0"/>
              <a:t>-преодолевающего поведения; </a:t>
            </a:r>
            <a:r>
              <a:rPr lang="ru-RU" b="1" dirty="0" err="1"/>
              <a:t>средо</a:t>
            </a:r>
            <a:r>
              <a:rPr lang="ru-RU" b="1" dirty="0"/>
              <a:t>-центрированный аспект – активное формирование эффективных систем социальной поддержки</a:t>
            </a:r>
            <a:endParaRPr lang="ru-RU" b="1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7268" y="5301208"/>
            <a:ext cx="6383538" cy="1368151"/>
          </a:xfrm>
        </p:spPr>
        <p:txBody>
          <a:bodyPr/>
          <a:lstStyle/>
          <a:p>
            <a:r>
              <a:rPr lang="ru-RU" i="1" dirty="0">
                <a:effectLst/>
              </a:rPr>
              <a:t>Принцип многоаспектности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2" b="5112"/>
          <a:stretch>
            <a:fillRect/>
          </a:stretch>
        </p:blipFill>
        <p:spPr bwMode="auto">
          <a:xfrm>
            <a:off x="4643438" y="1143000"/>
            <a:ext cx="4465637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65866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251520" y="188640"/>
            <a:ext cx="4320481" cy="4824536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Означает максимальное </a:t>
            </a:r>
            <a:r>
              <a:rPr lang="ru-RU" sz="2000" b="1" dirty="0"/>
              <a:t>соответствие реальной социально-экономической и </a:t>
            </a:r>
            <a:r>
              <a:rPr lang="ru-RU" sz="2000" b="1" dirty="0" smtClean="0"/>
              <a:t>трезвеннической </a:t>
            </a:r>
            <a:r>
              <a:rPr lang="ru-RU" sz="2000" b="1" dirty="0"/>
              <a:t>ситуации (на территориальном, локальном уровне). Для его обеспечения необходим постоянный мониторинг этой ситуации и контроль за эффектами целевой </a:t>
            </a:r>
            <a:r>
              <a:rPr lang="ru-RU" sz="2000" b="1" dirty="0" smtClean="0"/>
              <a:t>деятельности.</a:t>
            </a:r>
            <a:endParaRPr lang="ru-RU" sz="2000" b="1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7268" y="5301208"/>
            <a:ext cx="8093204" cy="1440159"/>
          </a:xfrm>
        </p:spPr>
        <p:txBody>
          <a:bodyPr/>
          <a:lstStyle/>
          <a:p>
            <a:r>
              <a:rPr lang="ru-RU" i="1" dirty="0">
                <a:effectLst/>
              </a:rPr>
              <a:t>Принцип ситуационной адекватности</a:t>
            </a:r>
            <a:r>
              <a:rPr lang="ru-RU" dirty="0">
                <a:effectLst/>
              </a:rPr>
              <a:t> 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8" r="3258"/>
          <a:stretch>
            <a:fillRect/>
          </a:stretch>
        </p:blipFill>
        <p:spPr bwMode="auto">
          <a:xfrm>
            <a:off x="4572000" y="1143000"/>
            <a:ext cx="446405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51777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1"/>
          <p:cNvSpPr>
            <a:spLocks noGrp="1"/>
          </p:cNvSpPr>
          <p:nvPr>
            <p:ph type="pic" idx="1"/>
          </p:nvPr>
        </p:nvSpPr>
        <p:spPr>
          <a:xfrm>
            <a:off x="4644007" y="1143000"/>
            <a:ext cx="4392489" cy="3510136"/>
          </a:xfrm>
        </p:spPr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79512" y="1010486"/>
            <a:ext cx="4392489" cy="4002690"/>
          </a:xfrm>
        </p:spPr>
        <p:txBody>
          <a:bodyPr>
            <a:normAutofit/>
          </a:bodyPr>
          <a:lstStyle/>
          <a:p>
            <a:r>
              <a:rPr lang="ru-RU" sz="2400" b="1" dirty="0"/>
              <a:t>предполагает обеспечение непрерывности, целостности, динамичности, постоянного развития и усовершенствования процесса </a:t>
            </a:r>
            <a:r>
              <a:rPr lang="ru-RU" sz="2400" b="1" dirty="0" smtClean="0"/>
              <a:t>трезвеннической </a:t>
            </a:r>
            <a:r>
              <a:rPr lang="ru-RU" sz="2400" b="1" dirty="0"/>
              <a:t>деятельности</a:t>
            </a:r>
            <a:endParaRPr lang="ru-RU" sz="2400" b="1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7268" y="5301208"/>
            <a:ext cx="6383538" cy="1368151"/>
          </a:xfrm>
        </p:spPr>
        <p:txBody>
          <a:bodyPr/>
          <a:lstStyle/>
          <a:p>
            <a:r>
              <a:rPr lang="ru-RU" i="1" dirty="0">
                <a:effectLst/>
              </a:rPr>
              <a:t>Принцип континуальности</a:t>
            </a:r>
            <a:endParaRPr lang="ru-RU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121" name="Picture 1" descr="http://trezvstav.narod.ru/pictures/golub2small.jp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1979" y="1628800"/>
            <a:ext cx="3655126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72938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323528" y="1010486"/>
            <a:ext cx="4248473" cy="4506746"/>
          </a:xfrm>
        </p:spPr>
        <p:txBody>
          <a:bodyPr>
            <a:normAutofit/>
          </a:bodyPr>
          <a:lstStyle/>
          <a:p>
            <a:r>
              <a:rPr lang="ru-RU" sz="2000" b="1" dirty="0"/>
              <a:t>означает солидарное межведомственное взаимодействие и взаимодействие между государственными, общественными, конфессиональными, частными структурами в проблемной сфере с использованием системы государственных социальных заказов</a:t>
            </a:r>
            <a:endParaRPr lang="ru-RU" sz="2000" b="1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7268" y="5949280"/>
            <a:ext cx="7877180" cy="792087"/>
          </a:xfrm>
        </p:spPr>
        <p:txBody>
          <a:bodyPr/>
          <a:lstStyle/>
          <a:p>
            <a:r>
              <a:rPr lang="ru-RU" i="1" dirty="0">
                <a:effectLst/>
              </a:rPr>
              <a:t>Принцип солидарности</a:t>
            </a:r>
            <a:endParaRPr lang="ru-RU" dirty="0"/>
          </a:p>
        </p:txBody>
      </p:sp>
      <p:pic>
        <p:nvPicPr>
          <p:cNvPr id="5" name="Рисунок 4" descr="http://trezvstav.narod.ru/pictures/golub4small.jpg">
            <a:hlinkClick r:id="rId2"/>
          </p:cNvPr>
          <p:cNvPicPr>
            <a:picLocks noGrp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7" r="6507"/>
          <a:stretch>
            <a:fillRect/>
          </a:stretch>
        </p:blipFill>
        <p:spPr bwMode="auto">
          <a:xfrm>
            <a:off x="4643438" y="1143000"/>
            <a:ext cx="4392612" cy="3581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727842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395536" y="1010486"/>
            <a:ext cx="4176465" cy="4506746"/>
          </a:xfrm>
        </p:spPr>
        <p:txBody>
          <a:bodyPr>
            <a:normAutofit/>
          </a:bodyPr>
          <a:lstStyle/>
          <a:p>
            <a:r>
              <a:rPr lang="ru-RU" sz="2400" b="1" dirty="0"/>
              <a:t>предполагает реализацию целевой деятельности только на основе принятия ее идеологии </a:t>
            </a:r>
            <a:r>
              <a:rPr lang="ru-RU" sz="2400" b="1" dirty="0" smtClean="0"/>
              <a:t>семейной трезвости </a:t>
            </a:r>
            <a:r>
              <a:rPr lang="ru-RU" sz="2400" b="1" dirty="0"/>
              <a:t>и доверительной </a:t>
            </a:r>
            <a:r>
              <a:rPr lang="ru-RU" sz="2400" b="1" dirty="0" smtClean="0"/>
              <a:t>её поддержки </a:t>
            </a:r>
            <a:r>
              <a:rPr lang="ru-RU" sz="2400" b="1" dirty="0"/>
              <a:t>большинством населения</a:t>
            </a:r>
            <a:endParaRPr lang="ru-RU" sz="2400" b="1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7268" y="5877272"/>
            <a:ext cx="7949188" cy="792087"/>
          </a:xfrm>
        </p:spPr>
        <p:txBody>
          <a:bodyPr/>
          <a:lstStyle/>
          <a:p>
            <a:r>
              <a:rPr lang="ru-RU" i="1" dirty="0">
                <a:effectLst/>
              </a:rPr>
              <a:t>Принцип легитимности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6" r="4006"/>
          <a:stretch>
            <a:fillRect/>
          </a:stretch>
        </p:blipFill>
        <p:spPr bwMode="auto">
          <a:xfrm>
            <a:off x="4643438" y="1143000"/>
            <a:ext cx="4392612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58086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251520" y="1010486"/>
            <a:ext cx="4320481" cy="4434738"/>
          </a:xfrm>
        </p:spPr>
        <p:txBody>
          <a:bodyPr>
            <a:normAutofit lnSpcReduction="10000"/>
          </a:bodyPr>
          <a:lstStyle/>
          <a:p>
            <a:r>
              <a:rPr lang="ru-RU" sz="2400" b="1" dirty="0"/>
              <a:t>ориентирован на уважение к отечественному </a:t>
            </a:r>
            <a:r>
              <a:rPr lang="ru-RU" sz="2400" b="1" dirty="0" smtClean="0"/>
              <a:t>трезвенническому </a:t>
            </a:r>
            <a:r>
              <a:rPr lang="ru-RU" sz="2400" b="1" dirty="0"/>
              <a:t>потенциалу и его умножение, опору на собственный трезвеннический опыт, в частности своих семей, своего предприятия, своего района, своего города, своей страны</a:t>
            </a:r>
            <a:endParaRPr lang="ru-RU" sz="2400" b="1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7268" y="5805264"/>
            <a:ext cx="8093204" cy="864095"/>
          </a:xfrm>
        </p:spPr>
        <p:txBody>
          <a:bodyPr/>
          <a:lstStyle/>
          <a:p>
            <a:r>
              <a:rPr lang="ru-RU" i="1" dirty="0">
                <a:effectLst/>
              </a:rPr>
              <a:t> Принцип патриотизма</a:t>
            </a:r>
            <a:endParaRPr lang="ru-RU" dirty="0"/>
          </a:p>
        </p:txBody>
      </p:sp>
      <p:pic>
        <p:nvPicPr>
          <p:cNvPr id="5" name="Рисунок 4" descr="E:\доки\папа\Мои документы\Володя\VOLODIA\МОИДОК~1\Максютин\___53.jpg"/>
          <p:cNvPicPr>
            <a:picLocks noGrp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79" b="8979"/>
          <a:stretch>
            <a:fillRect/>
          </a:stretch>
        </p:blipFill>
        <p:spPr bwMode="auto">
          <a:xfrm>
            <a:off x="4643438" y="1125538"/>
            <a:ext cx="4392612" cy="3581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8987130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79512" y="332656"/>
            <a:ext cx="4392489" cy="4536504"/>
          </a:xfrm>
        </p:spPr>
        <p:txBody>
          <a:bodyPr>
            <a:normAutofit/>
          </a:bodyPr>
          <a:lstStyle/>
          <a:p>
            <a:r>
              <a:rPr lang="ru-RU" sz="2800" b="1" dirty="0"/>
              <a:t>нацелен на усиление роли государства в вопросах противостояния потреблению спиртного и формирования трезвого образа жизни в семье, </a:t>
            </a:r>
            <a:r>
              <a:rPr lang="ru-RU" sz="2800" b="1" dirty="0" smtClean="0"/>
              <a:t>регионе</a:t>
            </a:r>
            <a:r>
              <a:rPr lang="ru-RU" sz="2800" b="1" dirty="0"/>
              <a:t>, </a:t>
            </a:r>
            <a:r>
              <a:rPr lang="ru-RU" sz="2800" b="1" dirty="0" smtClean="0"/>
              <a:t> стране</a:t>
            </a:r>
            <a:endParaRPr lang="ru-RU" sz="2800" b="1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7268" y="5301208"/>
            <a:ext cx="6383538" cy="1440159"/>
          </a:xfrm>
        </p:spPr>
        <p:txBody>
          <a:bodyPr/>
          <a:lstStyle/>
          <a:p>
            <a:r>
              <a:rPr lang="ru-RU" i="1" dirty="0">
                <a:effectLst/>
              </a:rPr>
              <a:t>Принцип государственности</a:t>
            </a:r>
            <a:endParaRPr lang="ru-RU" dirty="0"/>
          </a:p>
        </p:txBody>
      </p:sp>
      <p:pic>
        <p:nvPicPr>
          <p:cNvPr id="6" name="Рисунок 5"/>
          <p:cNvPicPr>
            <a:picLocks noGrp="1"/>
          </p:cNvPicPr>
          <p:nvPr>
            <p:ph type="pic" idx="1"/>
          </p:nvPr>
        </p:nvPicPr>
        <p:blipFill>
          <a:blip r:embed="rId2"/>
          <a:srcRect l="4925" r="4925"/>
          <a:stretch>
            <a:fillRect/>
          </a:stretch>
        </p:blipFill>
        <p:spPr>
          <a:xfrm>
            <a:off x="4643438" y="1143000"/>
            <a:ext cx="4392612" cy="365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6816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7" r="4967"/>
          <a:stretch>
            <a:fillRect/>
          </a:stretch>
        </p:blipFill>
        <p:spPr>
          <a:xfrm>
            <a:off x="4716463" y="765175"/>
            <a:ext cx="4319587" cy="3505200"/>
          </a:xfrm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251520" y="188640"/>
            <a:ext cx="4320481" cy="4032448"/>
          </a:xfrm>
        </p:spPr>
        <p:txBody>
          <a:bodyPr>
            <a:normAutofit/>
          </a:bodyPr>
          <a:lstStyle/>
          <a:p>
            <a:r>
              <a:rPr lang="ru-RU" sz="1800" b="1" dirty="0"/>
              <a:t>означает активное участие членов общества в устранении диалектических противоречий его развития, использование общественного мнения, активной </a:t>
            </a:r>
            <a:r>
              <a:rPr lang="ru-RU" sz="1800" b="1" dirty="0" smtClean="0"/>
              <a:t>трезвеннической </a:t>
            </a:r>
            <a:r>
              <a:rPr lang="ru-RU" sz="1800" b="1" dirty="0"/>
              <a:t>позиции личности для перестройки индивидуального обыденного массового сознания в отношении употребления алкоголя и других наркотиков, предполагает опору на сознательную инициативу трудящихся, их сочувствие целям </a:t>
            </a:r>
            <a:r>
              <a:rPr lang="ru-RU" sz="1800" b="1" dirty="0" smtClean="0"/>
              <a:t>трезвеннической </a:t>
            </a:r>
            <a:r>
              <a:rPr lang="ru-RU" sz="1800" b="1" dirty="0"/>
              <a:t>политики.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7268" y="4464420"/>
            <a:ext cx="6383538" cy="2204939"/>
          </a:xfrm>
        </p:spPr>
        <p:txBody>
          <a:bodyPr/>
          <a:lstStyle/>
          <a:p>
            <a:r>
              <a:rPr lang="ru-RU" i="1" dirty="0">
                <a:effectLst/>
              </a:rPr>
              <a:t>Принцип социальной активности</a:t>
            </a:r>
            <a:r>
              <a:rPr lang="ru-RU" dirty="0">
                <a:effectLst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461011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-202286"/>
            <a:ext cx="694594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</a:t>
            </a:r>
            <a:r>
              <a:rPr kumimoji="0" lang="en-US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Трезвые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миры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- </a:t>
            </a:r>
            <a:r>
              <a:rPr kumimoji="0" lang="en-US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карта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025" y="659488"/>
            <a:ext cx="8652904" cy="3993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63780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1"/>
          <p:cNvSpPr>
            <a:spLocks noGrp="1"/>
          </p:cNvSpPr>
          <p:nvPr>
            <p:ph type="pic" idx="1"/>
          </p:nvPr>
        </p:nvSpPr>
        <p:spPr>
          <a:xfrm>
            <a:off x="1043608" y="332656"/>
            <a:ext cx="7546367" cy="3938150"/>
          </a:xfrm>
        </p:spPr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 flipH="1">
            <a:off x="827584" y="1010486"/>
            <a:ext cx="50303" cy="216302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7268" y="4869159"/>
            <a:ext cx="6383538" cy="1656185"/>
          </a:xfrm>
        </p:spPr>
        <p:txBody>
          <a:bodyPr/>
          <a:lstStyle/>
          <a:p>
            <a:r>
              <a:rPr lang="ru-RU" sz="2000" dirty="0">
                <a:effectLst/>
              </a:rPr>
              <a:t>Центральными понятиями утверждения трезвости в семье являются так или иначе понятия личности (индивид, индивидуальность, индивидуум, человек, субъект). </a:t>
            </a:r>
            <a:endParaRPr lang="ru-RU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845" y="404664"/>
            <a:ext cx="7686675" cy="423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99099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6" r="3006"/>
          <a:stretch>
            <a:fillRect/>
          </a:stretch>
        </p:blipFill>
        <p:spPr>
          <a:xfrm>
            <a:off x="4643438" y="765175"/>
            <a:ext cx="4392612" cy="3505200"/>
          </a:xfrm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251520" y="332656"/>
            <a:ext cx="4320481" cy="4536504"/>
          </a:xfrm>
        </p:spPr>
        <p:txBody>
          <a:bodyPr>
            <a:normAutofit lnSpcReduction="10000"/>
          </a:bodyPr>
          <a:lstStyle/>
          <a:p>
            <a:r>
              <a:rPr lang="ru-RU" sz="2000" b="1" dirty="0"/>
              <a:t>подразумевает системное взаимодействие всех научных и практических направлений работы по формированию нового трезвого типа личности и предупреждению алкогольной деформации, а также установочные интегративные связи между социальной политикой в целом и ее отдельными частями, между объектами </a:t>
            </a:r>
            <a:r>
              <a:rPr lang="ru-RU" sz="2000" b="1" dirty="0" err="1"/>
              <a:t>воспитательно</a:t>
            </a:r>
            <a:r>
              <a:rPr lang="ru-RU" sz="2000" b="1" dirty="0"/>
              <a:t>-профилактического процесса и т. п.</a:t>
            </a: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7268" y="5085184"/>
            <a:ext cx="6383538" cy="1440159"/>
          </a:xfrm>
        </p:spPr>
        <p:txBody>
          <a:bodyPr/>
          <a:lstStyle/>
          <a:p>
            <a:r>
              <a:rPr lang="ru-RU" i="1" dirty="0">
                <a:effectLst/>
              </a:rPr>
              <a:t>Принцип системности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6055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26" b="23326"/>
          <a:stretch>
            <a:fillRect/>
          </a:stretch>
        </p:blipFill>
        <p:spPr>
          <a:xfrm>
            <a:off x="4475163" y="620713"/>
            <a:ext cx="4560887" cy="3649662"/>
          </a:xfrm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79512" y="260648"/>
            <a:ext cx="4392489" cy="4464496"/>
          </a:xfrm>
        </p:spPr>
        <p:txBody>
          <a:bodyPr>
            <a:normAutofit/>
          </a:bodyPr>
          <a:lstStyle/>
          <a:p>
            <a:r>
              <a:rPr lang="ru-RU" sz="2000" b="1" dirty="0"/>
              <a:t>вытекает из самой генеральной цели трезвеннической политики в данной области, обусловливает нацеленность всей системы социальной защиты от потребления алкоголя на раннюю профилактику этого явления, на примат предупреждения над наказанием, воспитания над перевоспитанием, на раннее выявление и устранение негативных предпосылок развития личности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7268" y="5229200"/>
            <a:ext cx="6383538" cy="1368151"/>
          </a:xfrm>
        </p:spPr>
        <p:txBody>
          <a:bodyPr/>
          <a:lstStyle/>
          <a:p>
            <a:r>
              <a:rPr lang="ru-RU" i="1" dirty="0">
                <a:effectLst/>
              </a:rPr>
              <a:t>Принцип раннего предупреждения</a:t>
            </a:r>
            <a:r>
              <a:rPr lang="ru-RU" dirty="0">
                <a:effectLst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59736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71" r="19171"/>
          <a:stretch>
            <a:fillRect/>
          </a:stretch>
        </p:blipFill>
        <p:spPr>
          <a:xfrm>
            <a:off x="4643438" y="620713"/>
            <a:ext cx="4500562" cy="3649662"/>
          </a:xfrm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79512" y="188640"/>
            <a:ext cx="4392489" cy="4320480"/>
          </a:xfrm>
        </p:spPr>
        <p:txBody>
          <a:bodyPr>
            <a:normAutofit/>
          </a:bodyPr>
          <a:lstStyle/>
          <a:p>
            <a:r>
              <a:rPr lang="ru-RU" sz="2000" b="1" dirty="0"/>
              <a:t>предполагает иерархию и распределение мер </a:t>
            </a:r>
            <a:r>
              <a:rPr lang="ru-RU" sz="2000" b="1" dirty="0" err="1"/>
              <a:t>воспитательно</a:t>
            </a:r>
            <a:r>
              <a:rPr lang="ru-RU" sz="2000" b="1" dirty="0"/>
              <a:t>-профилактического воздействия по отношению к различным возрастно-половым, социальным группам и подгруппам, учет конкретной ситуации развития каждой личности, использование индивидуально подобранных методов воздействия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7268" y="4941168"/>
            <a:ext cx="8093204" cy="1512167"/>
          </a:xfrm>
        </p:spPr>
        <p:txBody>
          <a:bodyPr/>
          <a:lstStyle/>
          <a:p>
            <a:r>
              <a:rPr lang="ru-RU" i="1" dirty="0">
                <a:effectLst/>
              </a:rPr>
              <a:t>Принцип </a:t>
            </a:r>
            <a:r>
              <a:rPr lang="ru-RU" i="1" dirty="0" err="1">
                <a:effectLst/>
              </a:rPr>
              <a:t>дифференцированности</a:t>
            </a:r>
            <a:r>
              <a:rPr lang="ru-RU" i="1" dirty="0">
                <a:effectLst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96831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09" b="22709"/>
          <a:stretch>
            <a:fillRect/>
          </a:stretch>
        </p:blipFill>
        <p:spPr>
          <a:xfrm>
            <a:off x="4500563" y="765175"/>
            <a:ext cx="4535487" cy="3505200"/>
          </a:xfrm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79513" y="260648"/>
            <a:ext cx="4104456" cy="4536504"/>
          </a:xfrm>
        </p:spPr>
        <p:txBody>
          <a:bodyPr>
            <a:normAutofit/>
          </a:bodyPr>
          <a:lstStyle/>
          <a:p>
            <a:r>
              <a:rPr lang="ru-RU" sz="2400" b="1" dirty="0"/>
              <a:t>Трезвенническую деятельность в семье необходимо основывать на безусловном соблюдении законов и соответствующих нормативных актов. 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7268" y="5229200"/>
            <a:ext cx="6383538" cy="1440159"/>
          </a:xfrm>
        </p:spPr>
        <p:txBody>
          <a:bodyPr/>
          <a:lstStyle/>
          <a:p>
            <a:r>
              <a:rPr lang="ru-RU" i="1" dirty="0">
                <a:effectLst/>
              </a:rPr>
              <a:t>Принцип законности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47557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61" b="19361"/>
          <a:stretch>
            <a:fillRect/>
          </a:stretch>
        </p:blipFill>
        <p:spPr>
          <a:xfrm>
            <a:off x="4475163" y="188913"/>
            <a:ext cx="4114800" cy="3600450"/>
          </a:xfrm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79512" y="188640"/>
            <a:ext cx="4126162" cy="3456384"/>
          </a:xfrm>
        </p:spPr>
        <p:txBody>
          <a:bodyPr>
            <a:normAutofit/>
          </a:bodyPr>
          <a:lstStyle/>
          <a:p>
            <a:r>
              <a:rPr lang="ru-RU" sz="2400" b="1" dirty="0"/>
              <a:t>Требование экономической целесообразности предполагает оценку эффективности разрабатываемых профилактических мер.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7268" y="4464420"/>
            <a:ext cx="6383538" cy="2132931"/>
          </a:xfrm>
        </p:spPr>
        <p:txBody>
          <a:bodyPr/>
          <a:lstStyle/>
          <a:p>
            <a:r>
              <a:rPr lang="ru-RU" i="1" dirty="0">
                <a:effectLst/>
              </a:rPr>
              <a:t>Принцип реальности и экономической целесообразности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0572170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187</TotalTime>
  <Words>1224</Words>
  <Application>Microsoft Office PowerPoint</Application>
  <PresentationFormat>Экран (4:3)</PresentationFormat>
  <Paragraphs>58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Воздушный поток</vt:lpstr>
      <vt:lpstr>Маюров А.Н, профессор  Принципы утверждения    трезвости в семье </vt:lpstr>
      <vt:lpstr>Принцип научности </vt:lpstr>
      <vt:lpstr>Принцип социальной активности </vt:lpstr>
      <vt:lpstr>Центральными понятиями утверждения трезвости в семье являются так или иначе понятия личности (индивид, индивидуальность, индивидуум, человек, субъект). </vt:lpstr>
      <vt:lpstr>Принцип системности </vt:lpstr>
      <vt:lpstr>Принцип раннего предупреждения </vt:lpstr>
      <vt:lpstr>Принцип дифференцированности </vt:lpstr>
      <vt:lpstr>Принцип законности</vt:lpstr>
      <vt:lpstr>Принцип реальности и экономической целесообразности</vt:lpstr>
      <vt:lpstr>Принцип конкретности</vt:lpstr>
      <vt:lpstr>Принцип директивности</vt:lpstr>
      <vt:lpstr>Принцип комплексности</vt:lpstr>
      <vt:lpstr>Принцип всенародности</vt:lpstr>
      <vt:lpstr>Принцип постоянства</vt:lpstr>
      <vt:lpstr>Принцип абсолютного воздержания от алкоголя</vt:lpstr>
      <vt:lpstr>Принцип личной ответственности </vt:lpstr>
      <vt:lpstr> Принцип гуманизма</vt:lpstr>
      <vt:lpstr>Принцип социальности</vt:lpstr>
      <vt:lpstr>Принцип развития</vt:lpstr>
      <vt:lpstr>Принцип поляризации</vt:lpstr>
      <vt:lpstr> Принцип практики</vt:lpstr>
      <vt:lpstr>Принцип стратегической целостности </vt:lpstr>
      <vt:lpstr>Принцип многоаспектности</vt:lpstr>
      <vt:lpstr>Принцип ситуационной адекватности </vt:lpstr>
      <vt:lpstr>Принцип континуальности</vt:lpstr>
      <vt:lpstr>Принцип солидарности</vt:lpstr>
      <vt:lpstr>Принцип легитимности</vt:lpstr>
      <vt:lpstr> Принцип патриотизма</vt:lpstr>
      <vt:lpstr>Принцип государственности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Маюров А.Н, профессор  Принципы утверждения    трезвости в семье</dc:title>
  <dc:creator>Александр Николаевич</dc:creator>
  <cp:lastModifiedBy>Александр Николаевич</cp:lastModifiedBy>
  <cp:revision>18</cp:revision>
  <dcterms:created xsi:type="dcterms:W3CDTF">2013-04-20T05:19:20Z</dcterms:created>
  <dcterms:modified xsi:type="dcterms:W3CDTF">2013-04-20T11:20:38Z</dcterms:modified>
</cp:coreProperties>
</file>